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0"/>
  </p:notesMasterIdLst>
  <p:sldIdLst>
    <p:sldId id="267" r:id="rId5"/>
    <p:sldId id="259" r:id="rId6"/>
    <p:sldId id="260" r:id="rId7"/>
    <p:sldId id="276" r:id="rId8"/>
    <p:sldId id="256"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AAC1"/>
    <a:srgbClr val="FAA432"/>
    <a:srgbClr val="00B5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BDB70C1-8124-4A20-BF51-5D3BCD1FFB7E}" v="9" dt="2026-05-13T11:00:19.9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283" autoAdjust="0"/>
  </p:normalViewPr>
  <p:slideViewPr>
    <p:cSldViewPr snapToGrid="0">
      <p:cViewPr varScale="1">
        <p:scale>
          <a:sx n="101" d="100"/>
          <a:sy n="101" d="100"/>
        </p:scale>
        <p:origin x="95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6/11/relationships/changesInfo" Target="changesInfos/changesInfo1.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mantha Kirk" userId="a317fd24-4999-4ce3-a53a-459395caad9d" providerId="ADAL" clId="{1B83904C-33F9-4262-877E-B94AA3C1E36B}"/>
    <pc:docChg chg="undo custSel modSld">
      <pc:chgData name="Samantha Kirk" userId="a317fd24-4999-4ce3-a53a-459395caad9d" providerId="ADAL" clId="{1B83904C-33F9-4262-877E-B94AA3C1E36B}" dt="2026-05-13T11:00:19.905" v="73" actId="1035"/>
      <pc:docMkLst>
        <pc:docMk/>
      </pc:docMkLst>
      <pc:sldChg chg="addSp delSp modSp mod">
        <pc:chgData name="Samantha Kirk" userId="a317fd24-4999-4ce3-a53a-459395caad9d" providerId="ADAL" clId="{1B83904C-33F9-4262-877E-B94AA3C1E36B}" dt="2026-05-13T11:00:19.905" v="73" actId="1035"/>
        <pc:sldMkLst>
          <pc:docMk/>
          <pc:sldMk cId="1547889731" sldId="276"/>
        </pc:sldMkLst>
        <pc:picChg chg="add mod">
          <ac:chgData name="Samantha Kirk" userId="a317fd24-4999-4ce3-a53a-459395caad9d" providerId="ADAL" clId="{1B83904C-33F9-4262-877E-B94AA3C1E36B}" dt="2026-05-13T11:00:19.905" v="73" actId="1035"/>
          <ac:picMkLst>
            <pc:docMk/>
            <pc:sldMk cId="1547889731" sldId="276"/>
            <ac:picMk id="6" creationId="{8CF70D34-5488-25C4-9A3F-37047E0A3889}"/>
          </ac:picMkLst>
        </pc:picChg>
        <pc:picChg chg="mod">
          <ac:chgData name="Samantha Kirk" userId="a317fd24-4999-4ce3-a53a-459395caad9d" providerId="ADAL" clId="{1B83904C-33F9-4262-877E-B94AA3C1E36B}" dt="2026-05-13T11:00:19.905" v="73" actId="1035"/>
          <ac:picMkLst>
            <pc:docMk/>
            <pc:sldMk cId="1547889731" sldId="276"/>
            <ac:picMk id="7" creationId="{05B93DA4-01F2-9AE1-655D-ABAEF9EB9C3E}"/>
          </ac:picMkLst>
        </pc:picChg>
        <pc:picChg chg="mod">
          <ac:chgData name="Samantha Kirk" userId="a317fd24-4999-4ce3-a53a-459395caad9d" providerId="ADAL" clId="{1B83904C-33F9-4262-877E-B94AA3C1E36B}" dt="2026-05-13T11:00:19.905" v="73" actId="1035"/>
          <ac:picMkLst>
            <pc:docMk/>
            <pc:sldMk cId="1547889731" sldId="276"/>
            <ac:picMk id="8" creationId="{3A6A4A8D-3E2E-95BC-61F5-3CEB5426EBA7}"/>
          </ac:picMkLst>
        </pc:picChg>
        <pc:picChg chg="del mod">
          <ac:chgData name="Samantha Kirk" userId="a317fd24-4999-4ce3-a53a-459395caad9d" providerId="ADAL" clId="{1B83904C-33F9-4262-877E-B94AA3C1E36B}" dt="2026-05-13T10:58:50.279" v="58" actId="478"/>
          <ac:picMkLst>
            <pc:docMk/>
            <pc:sldMk cId="1547889731" sldId="276"/>
            <ac:picMk id="9" creationId="{71E86635-FCF3-3231-1802-4F4B43611397}"/>
          </ac:picMkLst>
        </pc:picChg>
        <pc:picChg chg="mod">
          <ac:chgData name="Samantha Kirk" userId="a317fd24-4999-4ce3-a53a-459395caad9d" providerId="ADAL" clId="{1B83904C-33F9-4262-877E-B94AA3C1E36B}" dt="2026-05-13T11:00:19.905" v="73" actId="1035"/>
          <ac:picMkLst>
            <pc:docMk/>
            <pc:sldMk cId="1547889731" sldId="276"/>
            <ac:picMk id="10" creationId="{AEC31E87-2206-288D-5C0D-6F1FB59DF7C9}"/>
          </ac:picMkLst>
        </pc:picChg>
        <pc:picChg chg="del mod">
          <ac:chgData name="Samantha Kirk" userId="a317fd24-4999-4ce3-a53a-459395caad9d" providerId="ADAL" clId="{1B83904C-33F9-4262-877E-B94AA3C1E36B}" dt="2026-05-13T10:57:28.673" v="48" actId="478"/>
          <ac:picMkLst>
            <pc:docMk/>
            <pc:sldMk cId="1547889731" sldId="276"/>
            <ac:picMk id="11" creationId="{8D4F20C3-0122-D6D2-C0E9-5C7FF1856CE1}"/>
          </ac:picMkLst>
        </pc:picChg>
        <pc:picChg chg="mod">
          <ac:chgData name="Samantha Kirk" userId="a317fd24-4999-4ce3-a53a-459395caad9d" providerId="ADAL" clId="{1B83904C-33F9-4262-877E-B94AA3C1E36B}" dt="2026-05-13T11:00:19.905" v="73" actId="1035"/>
          <ac:picMkLst>
            <pc:docMk/>
            <pc:sldMk cId="1547889731" sldId="276"/>
            <ac:picMk id="12" creationId="{DC98E671-8445-2A62-759E-E6D57183DC64}"/>
          </ac:picMkLst>
        </pc:picChg>
        <pc:picChg chg="add mod">
          <ac:chgData name="Samantha Kirk" userId="a317fd24-4999-4ce3-a53a-459395caad9d" providerId="ADAL" clId="{1B83904C-33F9-4262-877E-B94AA3C1E36B}" dt="2026-05-13T11:00:19.905" v="73" actId="1035"/>
          <ac:picMkLst>
            <pc:docMk/>
            <pc:sldMk cId="1547889731" sldId="276"/>
            <ac:picMk id="15" creationId="{33307B72-D527-2482-1149-B3E5EBAB74F4}"/>
          </ac:picMkLst>
        </pc:picChg>
        <pc:picChg chg="add mod">
          <ac:chgData name="Samantha Kirk" userId="a317fd24-4999-4ce3-a53a-459395caad9d" providerId="ADAL" clId="{1B83904C-33F9-4262-877E-B94AA3C1E36B}" dt="2026-05-13T11:00:19.905" v="73" actId="1035"/>
          <ac:picMkLst>
            <pc:docMk/>
            <pc:sldMk cId="1547889731" sldId="276"/>
            <ac:picMk id="18" creationId="{B2754B71-9E90-F4FB-2839-72762669E5A8}"/>
          </ac:picMkLst>
        </pc:picChg>
        <pc:picChg chg="add mod">
          <ac:chgData name="Samantha Kirk" userId="a317fd24-4999-4ce3-a53a-459395caad9d" providerId="ADAL" clId="{1B83904C-33F9-4262-877E-B94AA3C1E36B}" dt="2026-05-13T11:00:19.905" v="73" actId="1035"/>
          <ac:picMkLst>
            <pc:docMk/>
            <pc:sldMk cId="1547889731" sldId="276"/>
            <ac:picMk id="20" creationId="{A7D3B980-E7B7-EDFB-127B-35FBC7B856DE}"/>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06A451-C62D-4BEE-B00C-C5EC74EC4AC4}" type="datetimeFigureOut">
              <a:rPr lang="en-GB" smtClean="0"/>
              <a:t>13/05/2026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76A598-75FC-4526-A679-C9D197272F5A}" type="slidenum">
              <a:rPr lang="en-GB" smtClean="0"/>
              <a:t>‹#›</a:t>
            </a:fld>
            <a:endParaRPr lang="en-GB"/>
          </a:p>
        </p:txBody>
      </p:sp>
    </p:spTree>
    <p:extLst>
      <p:ext uri="{BB962C8B-B14F-4D97-AF65-F5344CB8AC3E}">
        <p14:creationId xmlns:p14="http://schemas.microsoft.com/office/powerpoint/2010/main" val="11315109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spcAft>
                <a:spcPts val="800"/>
              </a:spcAft>
              <a:buFont typeface="Symbol" panose="05050102010706020507" pitchFamily="18" charset="2"/>
              <a:buChar char=""/>
            </a:pPr>
            <a:r>
              <a:rPr lang="en-GB" sz="1800" dirty="0">
                <a:effectLst/>
                <a:latin typeface="Verdana" panose="020B0604030504040204" pitchFamily="34" charset="0"/>
                <a:ea typeface="Calibri" panose="020F0502020204030204" pitchFamily="34" charset="0"/>
                <a:cs typeface="Arial" panose="020B0604020202020204" pitchFamily="34" charset="0"/>
              </a:rPr>
              <a:t>I’d like to tell you a little bit about the EACR. If you have not heard of the EACR before and you work in cancer research, I invite you to join our community. You can find out more by scanning the QR code on the screen. </a:t>
            </a:r>
            <a:br>
              <a:rPr lang="en-GB" sz="1800" dirty="0">
                <a:effectLst/>
                <a:latin typeface="Verdana" panose="020B0604030504040204" pitchFamily="34" charset="0"/>
                <a:ea typeface="Calibri" panose="020F0502020204030204" pitchFamily="34" charset="0"/>
                <a:cs typeface="Arial" panose="020B0604020202020204" pitchFamily="34" charset="0"/>
              </a:rPr>
            </a:br>
            <a:endParaRPr lang="en-GB" sz="1800" dirty="0">
              <a:effectLst/>
              <a:latin typeface="Verdana" panose="020B060403050404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sz="1800" dirty="0">
                <a:effectLst/>
                <a:latin typeface="Verdana" panose="020B0604030504040204" pitchFamily="34" charset="0"/>
                <a:ea typeface="Calibri" panose="020F0502020204030204" pitchFamily="34" charset="0"/>
                <a:cs typeface="Arial" panose="020B0604020202020204" pitchFamily="34" charset="0"/>
              </a:rPr>
              <a:t>We have 14,000 members worldwide – across more than 100 countries. Membership is open to anyone involved in Cancer Research – wherever they work, in any field, at any level. </a:t>
            </a:r>
          </a:p>
          <a:p>
            <a:pPr>
              <a:lnSpc>
                <a:spcPct val="107000"/>
              </a:lnSpc>
              <a:spcAft>
                <a:spcPts val="800"/>
              </a:spcAft>
            </a:pPr>
            <a:r>
              <a:rPr lang="en-GB" sz="1800" dirty="0">
                <a:effectLst/>
                <a:latin typeface="Verdana" panose="020B0604030504040204" pitchFamily="34" charset="0"/>
                <a:ea typeface="Calibri" panose="020F0502020204030204" pitchFamily="34" charset="0"/>
                <a:cs typeface="Arial" panose="020B0604020202020204" pitchFamily="34" charset="0"/>
              </a:rPr>
              <a:t>  </a:t>
            </a:r>
          </a:p>
          <a:p>
            <a:pPr marL="342900" lvl="0" indent="-342900">
              <a:lnSpc>
                <a:spcPct val="107000"/>
              </a:lnSpc>
              <a:spcAft>
                <a:spcPts val="800"/>
              </a:spcAft>
              <a:buFont typeface="Symbol" panose="05050102010706020507" pitchFamily="18" charset="2"/>
              <a:buChar char=""/>
            </a:pPr>
            <a:r>
              <a:rPr lang="en-GB" sz="1800" dirty="0">
                <a:effectLst/>
                <a:latin typeface="Verdana" panose="020B0604030504040204" pitchFamily="34" charset="0"/>
                <a:ea typeface="Calibri" panose="020F0502020204030204" pitchFamily="34" charset="0"/>
                <a:cs typeface="Arial" panose="020B0604020202020204" pitchFamily="34" charset="0"/>
              </a:rPr>
              <a:t>We exist to support cancer researchers in their work and careers. That includes organising great conferences, providing access to different funding programmes, educational and career webinars, and tools to help network and collaborate. On top of all the tangible benefits, for many EACR members the best thing about membership is the sense of being part of an international community with the same shared goal.</a:t>
            </a:r>
          </a:p>
          <a:p>
            <a:pPr>
              <a:lnSpc>
                <a:spcPct val="107000"/>
              </a:lnSpc>
              <a:spcAft>
                <a:spcPts val="800"/>
              </a:spcAft>
            </a:pPr>
            <a:endParaRPr lang="en-GB" sz="1800" dirty="0">
              <a:effectLst/>
              <a:latin typeface="Verdana" panose="020B060403050404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0C76A598-75FC-4526-A679-C9D197272F5A}" type="slidenum">
              <a:rPr lang="en-GB" smtClean="0"/>
              <a:t>1</a:t>
            </a:fld>
            <a:endParaRPr lang="en-GB"/>
          </a:p>
        </p:txBody>
      </p:sp>
    </p:spTree>
    <p:extLst>
      <p:ext uri="{BB962C8B-B14F-4D97-AF65-F5344CB8AC3E}">
        <p14:creationId xmlns:p14="http://schemas.microsoft.com/office/powerpoint/2010/main" val="29672162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76A598-75FC-4526-A679-C9D197272F5A}" type="slidenum">
              <a:rPr lang="en-GB" smtClean="0"/>
              <a:t>4</a:t>
            </a:fld>
            <a:endParaRPr lang="en-GB"/>
          </a:p>
        </p:txBody>
      </p:sp>
    </p:spTree>
    <p:extLst>
      <p:ext uri="{BB962C8B-B14F-4D97-AF65-F5344CB8AC3E}">
        <p14:creationId xmlns:p14="http://schemas.microsoft.com/office/powerpoint/2010/main" val="2878312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6E6076CF-981C-42C7-A3A2-A09CC9843496}" type="datetimeFigureOut">
              <a:rPr lang="en-GB" smtClean="0"/>
              <a:t>13/05/2026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898CDDD-FFFE-440F-B09C-019870D00BDF}" type="slidenum">
              <a:rPr lang="en-GB" smtClean="0"/>
              <a:t>‹#›</a:t>
            </a:fld>
            <a:endParaRPr lang="en-GB"/>
          </a:p>
        </p:txBody>
      </p:sp>
    </p:spTree>
    <p:extLst>
      <p:ext uri="{BB962C8B-B14F-4D97-AF65-F5344CB8AC3E}">
        <p14:creationId xmlns:p14="http://schemas.microsoft.com/office/powerpoint/2010/main" val="1700039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E6076CF-981C-42C7-A3A2-A09CC9843496}" type="datetimeFigureOut">
              <a:rPr lang="en-GB" smtClean="0"/>
              <a:t>13/05/2026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898CDDD-FFFE-440F-B09C-019870D00BDF}" type="slidenum">
              <a:rPr lang="en-GB" smtClean="0"/>
              <a:t>‹#›</a:t>
            </a:fld>
            <a:endParaRPr lang="en-GB"/>
          </a:p>
        </p:txBody>
      </p:sp>
    </p:spTree>
    <p:extLst>
      <p:ext uri="{BB962C8B-B14F-4D97-AF65-F5344CB8AC3E}">
        <p14:creationId xmlns:p14="http://schemas.microsoft.com/office/powerpoint/2010/main" val="6414366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E6076CF-981C-42C7-A3A2-A09CC9843496}" type="datetimeFigureOut">
              <a:rPr lang="en-GB" smtClean="0"/>
              <a:t>13/05/2026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898CDDD-FFFE-440F-B09C-019870D00BDF}" type="slidenum">
              <a:rPr lang="en-GB" smtClean="0"/>
              <a:t>‹#›</a:t>
            </a:fld>
            <a:endParaRPr lang="en-GB"/>
          </a:p>
        </p:txBody>
      </p:sp>
    </p:spTree>
    <p:extLst>
      <p:ext uri="{BB962C8B-B14F-4D97-AF65-F5344CB8AC3E}">
        <p14:creationId xmlns:p14="http://schemas.microsoft.com/office/powerpoint/2010/main" val="24954761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E6076CF-981C-42C7-A3A2-A09CC9843496}" type="datetimeFigureOut">
              <a:rPr lang="en-GB" smtClean="0"/>
              <a:t>13/05/2026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898CDDD-FFFE-440F-B09C-019870D00BDF}" type="slidenum">
              <a:rPr lang="en-GB" smtClean="0"/>
              <a:t>‹#›</a:t>
            </a:fld>
            <a:endParaRPr lang="en-GB"/>
          </a:p>
        </p:txBody>
      </p:sp>
    </p:spTree>
    <p:extLst>
      <p:ext uri="{BB962C8B-B14F-4D97-AF65-F5344CB8AC3E}">
        <p14:creationId xmlns:p14="http://schemas.microsoft.com/office/powerpoint/2010/main" val="36401872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E6076CF-981C-42C7-A3A2-A09CC9843496}" type="datetimeFigureOut">
              <a:rPr lang="en-GB" smtClean="0"/>
              <a:t>13/05/2026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898CDDD-FFFE-440F-B09C-019870D00BDF}" type="slidenum">
              <a:rPr lang="en-GB" smtClean="0"/>
              <a:t>‹#›</a:t>
            </a:fld>
            <a:endParaRPr lang="en-GB"/>
          </a:p>
        </p:txBody>
      </p:sp>
    </p:spTree>
    <p:extLst>
      <p:ext uri="{BB962C8B-B14F-4D97-AF65-F5344CB8AC3E}">
        <p14:creationId xmlns:p14="http://schemas.microsoft.com/office/powerpoint/2010/main" val="26803931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6E6076CF-981C-42C7-A3A2-A09CC9843496}" type="datetimeFigureOut">
              <a:rPr lang="en-GB" smtClean="0"/>
              <a:t>13/05/2026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898CDDD-FFFE-440F-B09C-019870D00BDF}" type="slidenum">
              <a:rPr lang="en-GB" smtClean="0"/>
              <a:t>‹#›</a:t>
            </a:fld>
            <a:endParaRPr lang="en-GB"/>
          </a:p>
        </p:txBody>
      </p:sp>
    </p:spTree>
    <p:extLst>
      <p:ext uri="{BB962C8B-B14F-4D97-AF65-F5344CB8AC3E}">
        <p14:creationId xmlns:p14="http://schemas.microsoft.com/office/powerpoint/2010/main" val="32998752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6E6076CF-981C-42C7-A3A2-A09CC9843496}" type="datetimeFigureOut">
              <a:rPr lang="en-GB" smtClean="0"/>
              <a:t>13/05/2026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898CDDD-FFFE-440F-B09C-019870D00BDF}" type="slidenum">
              <a:rPr lang="en-GB" smtClean="0"/>
              <a:t>‹#›</a:t>
            </a:fld>
            <a:endParaRPr lang="en-GB"/>
          </a:p>
        </p:txBody>
      </p:sp>
    </p:spTree>
    <p:extLst>
      <p:ext uri="{BB962C8B-B14F-4D97-AF65-F5344CB8AC3E}">
        <p14:creationId xmlns:p14="http://schemas.microsoft.com/office/powerpoint/2010/main" val="3676134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6E6076CF-981C-42C7-A3A2-A09CC9843496}" type="datetimeFigureOut">
              <a:rPr lang="en-GB" smtClean="0"/>
              <a:t>13/05/2026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898CDDD-FFFE-440F-B09C-019870D00BDF}" type="slidenum">
              <a:rPr lang="en-GB" smtClean="0"/>
              <a:t>‹#›</a:t>
            </a:fld>
            <a:endParaRPr lang="en-GB"/>
          </a:p>
        </p:txBody>
      </p:sp>
    </p:spTree>
    <p:extLst>
      <p:ext uri="{BB962C8B-B14F-4D97-AF65-F5344CB8AC3E}">
        <p14:creationId xmlns:p14="http://schemas.microsoft.com/office/powerpoint/2010/main" val="3413268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6076CF-981C-42C7-A3A2-A09CC9843496}" type="datetimeFigureOut">
              <a:rPr lang="en-GB" smtClean="0"/>
              <a:t>13/05/2026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898CDDD-FFFE-440F-B09C-019870D00BDF}" type="slidenum">
              <a:rPr lang="en-GB" smtClean="0"/>
              <a:t>‹#›</a:t>
            </a:fld>
            <a:endParaRPr lang="en-GB"/>
          </a:p>
        </p:txBody>
      </p:sp>
    </p:spTree>
    <p:extLst>
      <p:ext uri="{BB962C8B-B14F-4D97-AF65-F5344CB8AC3E}">
        <p14:creationId xmlns:p14="http://schemas.microsoft.com/office/powerpoint/2010/main" val="29166392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E6076CF-981C-42C7-A3A2-A09CC9843496}" type="datetimeFigureOut">
              <a:rPr lang="en-GB" smtClean="0"/>
              <a:t>13/05/2026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898CDDD-FFFE-440F-B09C-019870D00BDF}" type="slidenum">
              <a:rPr lang="en-GB" smtClean="0"/>
              <a:t>‹#›</a:t>
            </a:fld>
            <a:endParaRPr lang="en-GB"/>
          </a:p>
        </p:txBody>
      </p:sp>
    </p:spTree>
    <p:extLst>
      <p:ext uri="{BB962C8B-B14F-4D97-AF65-F5344CB8AC3E}">
        <p14:creationId xmlns:p14="http://schemas.microsoft.com/office/powerpoint/2010/main" val="520043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E6076CF-981C-42C7-A3A2-A09CC9843496}" type="datetimeFigureOut">
              <a:rPr lang="en-GB" smtClean="0"/>
              <a:t>13/05/2026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898CDDD-FFFE-440F-B09C-019870D00BDF}" type="slidenum">
              <a:rPr lang="en-GB" smtClean="0"/>
              <a:t>‹#›</a:t>
            </a:fld>
            <a:endParaRPr lang="en-GB"/>
          </a:p>
        </p:txBody>
      </p:sp>
    </p:spTree>
    <p:extLst>
      <p:ext uri="{BB962C8B-B14F-4D97-AF65-F5344CB8AC3E}">
        <p14:creationId xmlns:p14="http://schemas.microsoft.com/office/powerpoint/2010/main" val="21283104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6076CF-981C-42C7-A3A2-A09CC9843496}" type="datetimeFigureOut">
              <a:rPr lang="en-GB" smtClean="0"/>
              <a:t>13/05/2026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98CDDD-FFFE-440F-B09C-019870D00BDF}" type="slidenum">
              <a:rPr lang="en-GB" smtClean="0"/>
              <a:t>‹#›</a:t>
            </a:fld>
            <a:endParaRPr lang="en-GB"/>
          </a:p>
        </p:txBody>
      </p:sp>
    </p:spTree>
    <p:extLst>
      <p:ext uri="{BB962C8B-B14F-4D97-AF65-F5344CB8AC3E}">
        <p14:creationId xmlns:p14="http://schemas.microsoft.com/office/powerpoint/2010/main" val="27569317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jpeg"/><Relationship Id="rId12" Type="http://schemas.openxmlformats.org/officeDocument/2006/relationships/image" Target="../media/image15.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jp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jpe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text&#10;&#10;Description automatically generated with medium confidence">
            <a:extLst>
              <a:ext uri="{FF2B5EF4-FFF2-40B4-BE49-F238E27FC236}">
                <a16:creationId xmlns:a16="http://schemas.microsoft.com/office/drawing/2014/main" id="{5A1F2675-C8E7-47C4-A6B6-FEA1864989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5468"/>
            <a:ext cx="12192000" cy="7028935"/>
          </a:xfrm>
          <a:prstGeom prst="rect">
            <a:avLst/>
          </a:prstGeom>
        </p:spPr>
      </p:pic>
      <p:sp>
        <p:nvSpPr>
          <p:cNvPr id="5" name="Rectangle 4">
            <a:extLst>
              <a:ext uri="{FF2B5EF4-FFF2-40B4-BE49-F238E27FC236}">
                <a16:creationId xmlns:a16="http://schemas.microsoft.com/office/drawing/2014/main" id="{5DEDA146-5370-4310-B110-6E25F2F6E708}"/>
              </a:ext>
            </a:extLst>
          </p:cNvPr>
          <p:cNvSpPr/>
          <p:nvPr/>
        </p:nvSpPr>
        <p:spPr>
          <a:xfrm>
            <a:off x="631578" y="1611716"/>
            <a:ext cx="7467393" cy="3123932"/>
          </a:xfrm>
          <a:prstGeom prst="rect">
            <a:avLst/>
          </a:prstGeom>
        </p:spPr>
        <p:txBody>
          <a:bodyPr wrap="square">
            <a:spAutoFit/>
          </a:bodyPr>
          <a:lstStyle/>
          <a:p>
            <a:endParaRPr lang="en-GB" sz="500" dirty="0">
              <a:solidFill>
                <a:srgbClr val="00B4AC"/>
              </a:solidFill>
              <a:latin typeface="+mj-lt"/>
              <a:ea typeface="Microsoft Sans Serif" panose="020B0604020202020204" pitchFamily="34" charset="0"/>
              <a:cs typeface="Microsoft Sans Serif" panose="020B0604020202020204" pitchFamily="34" charset="0"/>
            </a:endParaRPr>
          </a:p>
          <a:p>
            <a:pPr defTabSz="1828800"/>
            <a:r>
              <a:rPr lang="en-US" sz="3200" b="1" dirty="0">
                <a:solidFill>
                  <a:srgbClr val="00B4AC"/>
                </a:solidFill>
                <a:latin typeface="+mj-lt"/>
                <a:ea typeface="Microsoft Sans Serif" panose="020B0604020202020204" pitchFamily="34" charset="0"/>
                <a:cs typeface="Microsoft Sans Serif" panose="020B0604020202020204" pitchFamily="34" charset="0"/>
              </a:rPr>
              <a:t>If you’re not a member yet, join us now</a:t>
            </a:r>
          </a:p>
          <a:p>
            <a:endParaRPr lang="en-US" sz="2000" dirty="0">
              <a:solidFill>
                <a:srgbClr val="00245D"/>
              </a:solidFill>
              <a:latin typeface="+mj-lt"/>
              <a:ea typeface="Microsoft Sans Serif" panose="020B0604020202020204" pitchFamily="34" charset="0"/>
              <a:cs typeface="Microsoft Sans Serif" panose="020B0604020202020204" pitchFamily="34" charset="0"/>
            </a:endParaRPr>
          </a:p>
          <a:p>
            <a:r>
              <a:rPr lang="en-US" sz="2000" dirty="0">
                <a:solidFill>
                  <a:srgbClr val="00245D"/>
                </a:solidFill>
                <a:latin typeface="+mj-lt"/>
                <a:ea typeface="Microsoft Sans Serif" panose="020B0604020202020204" pitchFamily="34" charset="0"/>
                <a:cs typeface="Microsoft Sans Serif" panose="020B0604020202020204" pitchFamily="34" charset="0"/>
              </a:rPr>
              <a:t>Our members are a supportive community of more than 14,000 cancer researchers in 115+ countries.</a:t>
            </a:r>
            <a:endParaRPr lang="en-GB" sz="2000" b="1" dirty="0">
              <a:solidFill>
                <a:srgbClr val="00245D"/>
              </a:solidFill>
              <a:latin typeface="+mj-lt"/>
              <a:ea typeface="Microsoft Sans Serif" panose="020B0604020202020204" pitchFamily="34" charset="0"/>
              <a:cs typeface="Microsoft Sans Serif" panose="020B0604020202020204" pitchFamily="34" charset="0"/>
            </a:endParaRPr>
          </a:p>
          <a:p>
            <a:endParaRPr lang="en-US" sz="2000" b="1" dirty="0">
              <a:solidFill>
                <a:srgbClr val="00245D"/>
              </a:solidFill>
              <a:latin typeface="+mj-lt"/>
              <a:ea typeface="Microsoft Sans Serif" panose="020B0604020202020204" pitchFamily="34" charset="0"/>
              <a:cs typeface="Microsoft Sans Serif" panose="020B0604020202020204" pitchFamily="34" charset="0"/>
            </a:endParaRPr>
          </a:p>
          <a:p>
            <a:r>
              <a:rPr lang="en-US" sz="2000" b="1" dirty="0">
                <a:solidFill>
                  <a:srgbClr val="00245D"/>
                </a:solidFill>
                <a:latin typeface="+mj-lt"/>
                <a:ea typeface="Microsoft Sans Serif" panose="020B0604020202020204" pitchFamily="34" charset="0"/>
                <a:cs typeface="Microsoft Sans Serif" panose="020B0604020202020204" pitchFamily="34" charset="0"/>
              </a:rPr>
              <a:t>Communication. Collaboration. Community. </a:t>
            </a:r>
          </a:p>
          <a:p>
            <a:r>
              <a:rPr lang="en-US" sz="2000" dirty="0">
                <a:solidFill>
                  <a:srgbClr val="00245D"/>
                </a:solidFill>
                <a:latin typeface="+mj-lt"/>
                <a:ea typeface="Microsoft Sans Serif" panose="020B0604020202020204" pitchFamily="34" charset="0"/>
                <a:cs typeface="Microsoft Sans Serif" panose="020B0604020202020204" pitchFamily="34" charset="0"/>
              </a:rPr>
              <a:t>A way to bridge international borders with your lifesaving cancer research. This is what the European Association for Cancer Research (EACR) offers its members.</a:t>
            </a:r>
          </a:p>
        </p:txBody>
      </p:sp>
      <p:sp>
        <p:nvSpPr>
          <p:cNvPr id="11" name="TextBox 10">
            <a:extLst>
              <a:ext uri="{FF2B5EF4-FFF2-40B4-BE49-F238E27FC236}">
                <a16:creationId xmlns:a16="http://schemas.microsoft.com/office/drawing/2014/main" id="{4BC52A8D-9078-BF95-AD11-1EC8129AA2E7}"/>
              </a:ext>
            </a:extLst>
          </p:cNvPr>
          <p:cNvSpPr txBox="1"/>
          <p:nvPr/>
        </p:nvSpPr>
        <p:spPr>
          <a:xfrm>
            <a:off x="631578" y="5470225"/>
            <a:ext cx="10434528" cy="923330"/>
          </a:xfrm>
          <a:prstGeom prst="rect">
            <a:avLst/>
          </a:prstGeom>
          <a:noFill/>
        </p:spPr>
        <p:txBody>
          <a:bodyPr wrap="square">
            <a:spAutoFit/>
          </a:bodyPr>
          <a:lstStyle/>
          <a:p>
            <a:pPr algn="l"/>
            <a:r>
              <a:rPr lang="en-US" b="0" i="1">
                <a:solidFill>
                  <a:srgbClr val="24B1AA"/>
                </a:solidFill>
                <a:effectLst/>
                <a:latin typeface="Georgia" panose="02040502050405020303" pitchFamily="18" charset="0"/>
              </a:rPr>
              <a:t>"EACR is one of the most sympathetic, personal, but at the same time innovative and competent international organizations for cancer researchers I know. It really shows, with everything it does, that each member matters to them."  </a:t>
            </a:r>
            <a:r>
              <a:rPr lang="en-US" sz="1600" i="0">
                <a:solidFill>
                  <a:srgbClr val="4B4B4D"/>
                </a:solidFill>
                <a:effectLst/>
                <a:latin typeface="Georgia" panose="02040502050405020303" pitchFamily="18" charset="0"/>
              </a:rPr>
              <a:t>Elisa Mariella, University of Turin, Italy</a:t>
            </a:r>
          </a:p>
        </p:txBody>
      </p:sp>
      <p:pic>
        <p:nvPicPr>
          <p:cNvPr id="3" name="Picture 2" descr="Qr code&#10;&#10;Description automatically generated">
            <a:extLst>
              <a:ext uri="{FF2B5EF4-FFF2-40B4-BE49-F238E27FC236}">
                <a16:creationId xmlns:a16="http://schemas.microsoft.com/office/drawing/2014/main" id="{8DD5ED85-1CA5-BE09-D512-D795170D5C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88016" y="1611716"/>
            <a:ext cx="2556588" cy="3195735"/>
          </a:xfrm>
          <a:prstGeom prst="rect">
            <a:avLst/>
          </a:prstGeom>
        </p:spPr>
      </p:pic>
    </p:spTree>
    <p:extLst>
      <p:ext uri="{BB962C8B-B14F-4D97-AF65-F5344CB8AC3E}">
        <p14:creationId xmlns:p14="http://schemas.microsoft.com/office/powerpoint/2010/main" val="3000124117"/>
      </p:ext>
    </p:extLst>
  </p:cSld>
  <p:clrMapOvr>
    <a:masterClrMapping/>
  </p:clrMapOvr>
  <mc:AlternateContent xmlns:mc="http://schemas.openxmlformats.org/markup-compatibility/2006" xmlns:p14="http://schemas.microsoft.com/office/powerpoint/2010/main">
    <mc:Choice Requires="p14">
      <p:transition spd="slow" p14:dur="2000" advClick="0" advTm="7000"/>
    </mc:Choice>
    <mc:Fallback xmlns="">
      <p:transition spd="slow" advClick="0" advTm="7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and white squares with white text&#10;&#10;AI-generated content may be incorrect.">
            <a:extLst>
              <a:ext uri="{FF2B5EF4-FFF2-40B4-BE49-F238E27FC236}">
                <a16:creationId xmlns:a16="http://schemas.microsoft.com/office/drawing/2014/main" id="{E696D3E5-AC56-5F46-8E58-5668376295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
            <a:ext cx="12192000" cy="6857919"/>
          </a:xfrm>
          <a:prstGeom prst="rect">
            <a:avLst/>
          </a:prstGeom>
        </p:spPr>
      </p:pic>
    </p:spTree>
    <p:extLst>
      <p:ext uri="{BB962C8B-B14F-4D97-AF65-F5344CB8AC3E}">
        <p14:creationId xmlns:p14="http://schemas.microsoft.com/office/powerpoint/2010/main" val="8250507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ue and white website with white text&#10;&#10;AI-generated content may be incorrect.">
            <a:extLst>
              <a:ext uri="{FF2B5EF4-FFF2-40B4-BE49-F238E27FC236}">
                <a16:creationId xmlns:a16="http://schemas.microsoft.com/office/drawing/2014/main" id="{4E576BE5-CCDD-9FC8-2BCE-74C28D76D8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19"/>
          </a:xfrm>
          <a:prstGeom prst="rect">
            <a:avLst/>
          </a:prstGeom>
        </p:spPr>
      </p:pic>
      <p:pic>
        <p:nvPicPr>
          <p:cNvPr id="4" name="Picture 3" descr="A blue and white website with white text&#10;&#10;AI-generated content may be incorrect.">
            <a:extLst>
              <a:ext uri="{FF2B5EF4-FFF2-40B4-BE49-F238E27FC236}">
                <a16:creationId xmlns:a16="http://schemas.microsoft.com/office/drawing/2014/main" id="{4C9D15C6-AA91-2A96-FE78-42F6C9D270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
            <a:ext cx="12192000" cy="6857919"/>
          </a:xfrm>
          <a:prstGeom prst="rect">
            <a:avLst/>
          </a:prstGeom>
        </p:spPr>
      </p:pic>
    </p:spTree>
    <p:extLst>
      <p:ext uri="{BB962C8B-B14F-4D97-AF65-F5344CB8AC3E}">
        <p14:creationId xmlns:p14="http://schemas.microsoft.com/office/powerpoint/2010/main" val="33518582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51072-3966-4C1F-BE1A-7239FEC1A93B}"/>
              </a:ext>
            </a:extLst>
          </p:cNvPr>
          <p:cNvSpPr>
            <a:spLocks noGrp="1"/>
          </p:cNvSpPr>
          <p:nvPr>
            <p:ph type="title"/>
          </p:nvPr>
        </p:nvSpPr>
        <p:spPr/>
        <p:txBody>
          <a:bodyPr/>
          <a:lstStyle/>
          <a:p>
            <a:endParaRPr lang="en-GB" dirty="0"/>
          </a:p>
        </p:txBody>
      </p:sp>
      <p:pic>
        <p:nvPicPr>
          <p:cNvPr id="13" name="Content Placeholder 12" descr="Text&#10;&#10;Description automatically generated">
            <a:extLst>
              <a:ext uri="{FF2B5EF4-FFF2-40B4-BE49-F238E27FC236}">
                <a16:creationId xmlns:a16="http://schemas.microsoft.com/office/drawing/2014/main" id="{37114B9F-8296-4193-8750-0161FEDEB108}"/>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296152" y="3281964"/>
            <a:ext cx="3599695" cy="1438659"/>
          </a:xfrm>
        </p:spPr>
      </p:pic>
      <p:pic>
        <p:nvPicPr>
          <p:cNvPr id="4" name="Picture 3">
            <a:extLst>
              <a:ext uri="{FF2B5EF4-FFF2-40B4-BE49-F238E27FC236}">
                <a16:creationId xmlns:a16="http://schemas.microsoft.com/office/drawing/2014/main" id="{0D4473D4-A718-4DB8-B0F7-BD2B8B15BE0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 y="0"/>
            <a:ext cx="12222480" cy="6875064"/>
          </a:xfrm>
          <a:prstGeom prst="rect">
            <a:avLst/>
          </a:prstGeom>
        </p:spPr>
      </p:pic>
      <p:sp>
        <p:nvSpPr>
          <p:cNvPr id="3" name="Rectangle 2">
            <a:extLst>
              <a:ext uri="{FF2B5EF4-FFF2-40B4-BE49-F238E27FC236}">
                <a16:creationId xmlns:a16="http://schemas.microsoft.com/office/drawing/2014/main" id="{31E75D48-972A-19B1-25A5-60401D9BB5DE}"/>
              </a:ext>
            </a:extLst>
          </p:cNvPr>
          <p:cNvSpPr/>
          <p:nvPr/>
        </p:nvSpPr>
        <p:spPr>
          <a:xfrm>
            <a:off x="-1" y="1337187"/>
            <a:ext cx="12192000" cy="692933"/>
          </a:xfrm>
          <a:prstGeom prst="rect">
            <a:avLst/>
          </a:prstGeom>
          <a:solidFill>
            <a:srgbClr val="00B5A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8828C149-84B5-76C3-DCEF-B72BCC035A5E}"/>
              </a:ext>
            </a:extLst>
          </p:cNvPr>
          <p:cNvSpPr/>
          <p:nvPr/>
        </p:nvSpPr>
        <p:spPr>
          <a:xfrm>
            <a:off x="1064538" y="1437613"/>
            <a:ext cx="11965661" cy="523220"/>
          </a:xfrm>
          <a:prstGeom prst="rect">
            <a:avLst/>
          </a:prstGeom>
        </p:spPr>
        <p:txBody>
          <a:bodyPr wrap="square">
            <a:spAutoFit/>
          </a:bodyPr>
          <a:lstStyle/>
          <a:p>
            <a:r>
              <a:rPr lang="en-US" sz="2800" b="1" dirty="0">
                <a:solidFill>
                  <a:schemeClr val="bg1"/>
                </a:solidFill>
              </a:rPr>
              <a:t>SPECIAL REDUCED</a:t>
            </a:r>
            <a:r>
              <a:rPr lang="en-GB" sz="2800" b="1" dirty="0">
                <a:solidFill>
                  <a:schemeClr val="bg1"/>
                </a:solidFill>
              </a:rPr>
              <a:t> REGISTRATION RATES FOR EACR MEMBERS</a:t>
            </a:r>
            <a:endParaRPr lang="en-GB" sz="7200" b="1" dirty="0">
              <a:solidFill>
                <a:schemeClr val="bg1"/>
              </a:solidFill>
            </a:endParaRPr>
          </a:p>
        </p:txBody>
      </p:sp>
      <p:pic>
        <p:nvPicPr>
          <p:cNvPr id="12" name="Picture 11" descr="A close up of a sign&#10;&#10;AI-generated content may be incorrect.">
            <a:extLst>
              <a:ext uri="{FF2B5EF4-FFF2-40B4-BE49-F238E27FC236}">
                <a16:creationId xmlns:a16="http://schemas.microsoft.com/office/drawing/2014/main" id="{DC98E671-8445-2A62-759E-E6D57183DC6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0172" y="3708075"/>
            <a:ext cx="3596646" cy="1438658"/>
          </a:xfrm>
          <a:prstGeom prst="rect">
            <a:avLst/>
          </a:prstGeom>
        </p:spPr>
      </p:pic>
      <p:pic>
        <p:nvPicPr>
          <p:cNvPr id="8" name="Picture 7" descr="A yellow and white background with white text&#10;&#10;AI-generated content may be incorrect.">
            <a:extLst>
              <a:ext uri="{FF2B5EF4-FFF2-40B4-BE49-F238E27FC236}">
                <a16:creationId xmlns:a16="http://schemas.microsoft.com/office/drawing/2014/main" id="{3A6A4A8D-3E2E-95BC-61F5-3CEB5426EBA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18231" y="2166053"/>
            <a:ext cx="3596646" cy="1438658"/>
          </a:xfrm>
          <a:prstGeom prst="rect">
            <a:avLst/>
          </a:prstGeom>
        </p:spPr>
      </p:pic>
      <p:pic>
        <p:nvPicPr>
          <p:cNvPr id="10" name="Picture 4">
            <a:extLst>
              <a:ext uri="{FF2B5EF4-FFF2-40B4-BE49-F238E27FC236}">
                <a16:creationId xmlns:a16="http://schemas.microsoft.com/office/drawing/2014/main" id="{AEC31E87-2206-288D-5C0D-6F1FB59DF7C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99201" y="2166053"/>
            <a:ext cx="3596646" cy="143865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05B93DA4-01F2-9AE1-655D-ABAEF9EB9C3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299201" y="3708074"/>
            <a:ext cx="3599695" cy="1438659"/>
          </a:xfrm>
          <a:prstGeom prst="rect">
            <a:avLst/>
          </a:prstGeom>
        </p:spPr>
      </p:pic>
      <p:pic>
        <p:nvPicPr>
          <p:cNvPr id="6" name="Picture 5">
            <a:extLst>
              <a:ext uri="{FF2B5EF4-FFF2-40B4-BE49-F238E27FC236}">
                <a16:creationId xmlns:a16="http://schemas.microsoft.com/office/drawing/2014/main" id="{8CF70D34-5488-25C4-9A3F-37047E0A388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018231" y="3713438"/>
            <a:ext cx="3599695" cy="1438659"/>
          </a:xfrm>
          <a:prstGeom prst="rect">
            <a:avLst/>
          </a:prstGeom>
        </p:spPr>
      </p:pic>
      <p:pic>
        <p:nvPicPr>
          <p:cNvPr id="15" name="Picture 14">
            <a:extLst>
              <a:ext uri="{FF2B5EF4-FFF2-40B4-BE49-F238E27FC236}">
                <a16:creationId xmlns:a16="http://schemas.microsoft.com/office/drawing/2014/main" id="{33307B72-D527-2482-1149-B3E5EBAB74F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77123" y="5262994"/>
            <a:ext cx="3599695" cy="1438659"/>
          </a:xfrm>
          <a:prstGeom prst="rect">
            <a:avLst/>
          </a:prstGeom>
        </p:spPr>
      </p:pic>
      <p:pic>
        <p:nvPicPr>
          <p:cNvPr id="18" name="Picture 17">
            <a:extLst>
              <a:ext uri="{FF2B5EF4-FFF2-40B4-BE49-F238E27FC236}">
                <a16:creationId xmlns:a16="http://schemas.microsoft.com/office/drawing/2014/main" id="{B2754B71-9E90-F4FB-2839-72762669E5A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296159" y="5262997"/>
            <a:ext cx="3599688" cy="1438656"/>
          </a:xfrm>
          <a:prstGeom prst="rect">
            <a:avLst/>
          </a:prstGeom>
        </p:spPr>
      </p:pic>
      <p:pic>
        <p:nvPicPr>
          <p:cNvPr id="20" name="Picture 19">
            <a:extLst>
              <a:ext uri="{FF2B5EF4-FFF2-40B4-BE49-F238E27FC236}">
                <a16:creationId xmlns:a16="http://schemas.microsoft.com/office/drawing/2014/main" id="{A7D3B980-E7B7-EDFB-127B-35FBC7B856DE}"/>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016710" y="5262997"/>
            <a:ext cx="3599688" cy="1438656"/>
          </a:xfrm>
          <a:prstGeom prst="rect">
            <a:avLst/>
          </a:prstGeom>
        </p:spPr>
      </p:pic>
    </p:spTree>
    <p:extLst>
      <p:ext uri="{BB962C8B-B14F-4D97-AF65-F5344CB8AC3E}">
        <p14:creationId xmlns:p14="http://schemas.microsoft.com/office/powerpoint/2010/main" val="15478897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blue and orange rectangular object with white text and a qr code&#10;&#10;AI-generated content may be incorrect.">
            <a:extLst>
              <a:ext uri="{FF2B5EF4-FFF2-40B4-BE49-F238E27FC236}">
                <a16:creationId xmlns:a16="http://schemas.microsoft.com/office/drawing/2014/main" id="{7CE9ADF3-F3AF-DB07-871E-342BD67EF6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6243309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3F1C58947BFD443B098E18EABA37C08" ma:contentTypeVersion="17" ma:contentTypeDescription="Create a new document." ma:contentTypeScope="" ma:versionID="72f4568102c7dd36e95df04fdeb81c67">
  <xsd:schema xmlns:xsd="http://www.w3.org/2001/XMLSchema" xmlns:xs="http://www.w3.org/2001/XMLSchema" xmlns:p="http://schemas.microsoft.com/office/2006/metadata/properties" xmlns:ns2="5cd4951d-eadc-46dc-aab8-354d250d2333" xmlns:ns3="290ff8db-0506-45e7-a0ff-5fcce7cb5869" targetNamespace="http://schemas.microsoft.com/office/2006/metadata/properties" ma:root="true" ma:fieldsID="a19cb5289fac08db3b2c232f34ca719b" ns2:_="" ns3:_="">
    <xsd:import namespace="5cd4951d-eadc-46dc-aab8-354d250d2333"/>
    <xsd:import namespace="290ff8db-0506-45e7-a0ff-5fcce7cb586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Location"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3:SharedWithUsers" minOccurs="0"/>
                <xsd:element ref="ns3:SharedWithDetails" minOccurs="0"/>
                <xsd:element ref="ns2:Date"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cd4951d-eadc-46dc-aab8-354d250d233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Location" ma:index="12" nillable="true" ma:displayName="Location" ma:description="" ma:indexed="true"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d19a14df-67e7-48b2-aa47-b9a1f135d852"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Date" ma:index="21" nillable="true" ma:displayName="Date" ma:format="DateOnly" ma:internalName="Date">
      <xsd:simpleType>
        <xsd:restriction base="dms:DateTime"/>
      </xsd:simple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BillingMetadata" ma:index="24"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90ff8db-0506-45e7-a0ff-5fcce7cb5869"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2279d93a-8f7c-4adb-a16b-6b437fecccd9}" ma:internalName="TaxCatchAll" ma:showField="CatchAllData" ma:web="290ff8db-0506-45e7-a0ff-5fcce7cb5869">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cd4951d-eadc-46dc-aab8-354d250d2333">
      <Terms xmlns="http://schemas.microsoft.com/office/infopath/2007/PartnerControls"/>
    </lcf76f155ced4ddcb4097134ff3c332f>
    <TaxCatchAll xmlns="290ff8db-0506-45e7-a0ff-5fcce7cb5869" xsi:nil="true"/>
    <Date xmlns="5cd4951d-eadc-46dc-aab8-354d250d2333" xsi:nil="true"/>
    <SharedWithUsers xmlns="290ff8db-0506-45e7-a0ff-5fcce7cb5869">
      <UserInfo>
        <DisplayName>Olaoluwa Olotu</DisplayName>
        <AccountId>36</AccountId>
        <AccountType/>
      </UserInfo>
      <UserInfo>
        <DisplayName>Rachel Warden</DisplayName>
        <AccountId>29</AccountId>
        <AccountType/>
      </UserInfo>
      <UserInfo>
        <DisplayName>Stephanie Milsom</DisplayName>
        <AccountId>18</AccountId>
        <AccountType/>
      </UserInfo>
      <UserInfo>
        <DisplayName>Claire Sanders</DisplayName>
        <AccountId>24</AccountId>
        <AccountType/>
      </UserInfo>
      <UserInfo>
        <DisplayName>Fiona Craighead</DisplayName>
        <AccountId>19</AccountId>
        <AccountType/>
      </UserInfo>
      <UserInfo>
        <DisplayName>Alexandra Boitor</DisplayName>
        <AccountId>33</AccountId>
        <AccountType/>
      </UserInfo>
      <UserInfo>
        <DisplayName>Samantha Kirk</DisplayName>
        <AccountId>32</AccountId>
        <AccountType/>
      </UserInfo>
      <UserInfo>
        <DisplayName>Andrew Binns</DisplayName>
        <AccountId>20</AccountId>
        <AccountType/>
      </UserInfo>
    </SharedWithUsers>
  </documentManagement>
</p:properties>
</file>

<file path=customXml/itemProps1.xml><?xml version="1.0" encoding="utf-8"?>
<ds:datastoreItem xmlns:ds="http://schemas.openxmlformats.org/officeDocument/2006/customXml" ds:itemID="{765EB222-0F69-435C-8011-4DC4F8743A1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cd4951d-eadc-46dc-aab8-354d250d2333"/>
    <ds:schemaRef ds:uri="290ff8db-0506-45e7-a0ff-5fcce7cb586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023B60F-2558-4DC5-ABCE-C70F473802A5}">
  <ds:schemaRefs>
    <ds:schemaRef ds:uri="http://schemas.microsoft.com/sharepoint/v3/contenttype/forms"/>
  </ds:schemaRefs>
</ds:datastoreItem>
</file>

<file path=customXml/itemProps3.xml><?xml version="1.0" encoding="utf-8"?>
<ds:datastoreItem xmlns:ds="http://schemas.openxmlformats.org/officeDocument/2006/customXml" ds:itemID="{56A998D2-4370-485B-992B-3E195863E857}">
  <ds:schemaRefs>
    <ds:schemaRef ds:uri="1c984a37-fa25-486b-abe3-8c50415064c9"/>
    <ds:schemaRef ds:uri="290ff8db-0506-45e7-a0ff-5fcce7cb5869"/>
    <ds:schemaRef ds:uri="5cd4951d-eadc-46dc-aab8-354d250d2333"/>
    <ds:schemaRef ds:uri="68eb6231-397a-455f-92e3-fa2b1e295cc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4"/>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278</Words>
  <Application>Microsoft Office PowerPoint</Application>
  <PresentationFormat>Widescreen</PresentationFormat>
  <Paragraphs>15</Paragraphs>
  <Slides>5</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vt:i4>
      </vt:variant>
    </vt:vector>
  </HeadingPairs>
  <TitlesOfParts>
    <vt:vector size="12" baseType="lpstr">
      <vt:lpstr>Arial</vt:lpstr>
      <vt:lpstr>Calibri</vt:lpstr>
      <vt:lpstr>Calibri Light</vt:lpstr>
      <vt:lpstr>Georgia</vt:lpstr>
      <vt:lpstr>Symbol</vt:lpstr>
      <vt:lpstr>Verdana</vt:lpstr>
      <vt:lpstr>Office Theme</vt:lpstr>
      <vt:lpstr>PowerPoint Presentation</vt:lpstr>
      <vt:lpstr>PowerPoint Presentation</vt:lpstr>
      <vt:lpstr>PowerPoint Presentation</vt:lpstr>
      <vt:lpstr>PowerPoint Presentation</vt:lpstr>
      <vt:lpstr>PowerPoint Presentation</vt:lpstr>
    </vt:vector>
  </TitlesOfParts>
  <Company>University of Nottingham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Warden</dc:creator>
  <cp:lastModifiedBy>Samantha Kirk</cp:lastModifiedBy>
  <cp:revision>1</cp:revision>
  <dcterms:created xsi:type="dcterms:W3CDTF">2019-09-24T13:08:56Z</dcterms:created>
  <dcterms:modified xsi:type="dcterms:W3CDTF">2026-05-13T11:00:29Z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0x01010043F1C58947BFD443B098E18EABA37C08</vt:lpwstr>
  </property>
  <property fmtid="{D5CDD505-2E9C-101B-9397-08002B2CF9AE}" pid="3" name="MediaServiceImageTags">
    <vt:lpwstr/>
  </property>
  <property fmtid="{D5CDD505-2E9C-101B-9397-08002B2CF9AE}" pid="4" name="Order">
    <vt:r8>44800</vt:r8>
  </property>
</Properties>
</file>